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BF05-44C2-460B-8376-B331C5A6A122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1FD6B-F210-4CF9-A946-4215EE0B8C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34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e.g. ..&gt; for example.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FD6B-F210-4CF9-A946-4215EE0B8C6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3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157AAF8F-3294-49B9-A0BF-DC0E3495F0D2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01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5046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02129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5937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728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21935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9215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63A6-1D8C-45E2-844A-93565139F307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14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C43B-4E17-475F-82FC-7723FBC4401B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B7D1-4303-41AC-9D91-03C54CC4BCA1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2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6744-E893-4D24-9115-55E1955BCC9D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2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76F4-C509-45FB-BFDA-1904786146C0}" type="datetime1">
              <a:rPr lang="es-ES" smtClean="0"/>
              <a:t>24/06/2019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30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1B09-FC4E-4EEA-B04B-183F6DF60B54}" type="datetime1">
              <a:rPr lang="es-ES" smtClean="0"/>
              <a:t>24/06/2019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84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04260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9242-E889-4C95-B69D-20E70EBD75B5}" type="datetime1">
              <a:rPr lang="es-ES" smtClean="0"/>
              <a:t>24/06/2019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505-C432-4967-9773-8178B1E6DFA4}" type="datetime1">
              <a:rPr lang="es-ES" smtClean="0"/>
              <a:t>24/06/2019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10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1A88-494E-4E86-8139-0B814F27EE30}" type="datetime1">
              <a:rPr lang="es-ES" smtClean="0"/>
              <a:t>24/06/2019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9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5B89BD2-60B0-4947-9260-9D9B61FE3BA0}" type="datetime1">
              <a:rPr lang="es-ES" smtClean="0"/>
              <a:t>24/06/2019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7AFA280-CB8D-4080-8C74-DD8C2E129E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73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mundo47.com/noticias/eeuu/Juez-federal-detiene-orden-ejecutiva-trump-412744703.html" TargetMode="External"/><Relationship Id="rId2" Type="http://schemas.openxmlformats.org/officeDocument/2006/relationships/hyperlink" Target="http://www.univision.com/noticias/politica/una-semana-13-polemicas-ordenes-ejecutivas-asi-han-sido-los-primeros-siete-dias-de-trum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.amnesty.org/en-que-estamos/noticias/noticia/articulo/francia-la-renovacion-del-estado-de-excepcion-amenaza-con-normalizar-medidas-de-emergencia/" TargetMode="External"/><Relationship Id="rId2" Type="http://schemas.openxmlformats.org/officeDocument/2006/relationships/hyperlink" Target="http://www.elmundo.es/internacional/2016/03/30/56fbae1646163f887e8b458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vozdegalicia.es/noticia/internacional/2017/11/01/macron-permanente-estado-excepcion-francia/0003_201711G1P2199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9796" y="332656"/>
            <a:ext cx="7772400" cy="5256584"/>
          </a:xfrm>
        </p:spPr>
        <p:txBody>
          <a:bodyPr>
            <a:normAutofit/>
          </a:bodyPr>
          <a:lstStyle/>
          <a:p>
            <a:pPr algn="ctr"/>
            <a:r>
              <a:rPr lang="es-ES" sz="2000" b="1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Joan Lluís Pérez-</a:t>
            </a:r>
            <a:r>
              <a:rPr lang="es-ES" sz="2000" b="1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Francesch</a:t>
            </a:r>
            <a:r>
              <a:rPr lang="es-ES" sz="2000" b="1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ES" sz="2000" b="1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ES" sz="2000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Universitat</a:t>
            </a:r>
            <a:r>
              <a:rPr lang="es-ES" sz="2000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ES" sz="2000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Autònoma</a:t>
            </a:r>
            <a:r>
              <a:rPr lang="es-ES" sz="2000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de Barcelona</a:t>
            </a:r>
            <a:br>
              <a:rPr lang="es-ES" sz="2000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ES" sz="2000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Institut</a:t>
            </a:r>
            <a:r>
              <a:rPr lang="es-ES" sz="2000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de </a:t>
            </a:r>
            <a:r>
              <a:rPr lang="es-ES" sz="2000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Ciències</a:t>
            </a:r>
            <a:r>
              <a:rPr lang="es-ES" sz="2000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ES" sz="2000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Polítiques</a:t>
            </a:r>
            <a:r>
              <a:rPr lang="es-ES" sz="2000" i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i </a:t>
            </a:r>
            <a:r>
              <a:rPr lang="es-ES" sz="2000" i="1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Socials</a:t>
            </a:r>
            <a:endParaRPr lang="es-ES" sz="2000" i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840760" cy="3672408"/>
          </a:xfrm>
        </p:spPr>
        <p:txBody>
          <a:bodyPr>
            <a:normAutofit/>
          </a:bodyPr>
          <a:lstStyle/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187624" y="314096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“</a:t>
            </a:r>
            <a:r>
              <a:rPr lang="en-US" sz="2800" b="1" dirty="0">
                <a:solidFill>
                  <a:srgbClr val="FFFF00"/>
                </a:solidFill>
              </a:rPr>
              <a:t>Tensions between Freedom and Security in Contemporary World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6501"/>
            <a:ext cx="4608512" cy="19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		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schemeClr val="accent3"/>
                </a:solidFill>
              </a:rPr>
              <a:t>Tensions between Freedom and Security in Contemporary World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Spain</a:t>
            </a:r>
            <a:endParaRPr lang="ca-ES" b="1" dirty="0" smtClean="0"/>
          </a:p>
          <a:p>
            <a:pPr algn="just">
              <a:buFontTx/>
              <a:buChar char="-"/>
            </a:pPr>
            <a:r>
              <a:rPr lang="en-GB" i="1" dirty="0"/>
              <a:t>L</a:t>
            </a:r>
            <a:r>
              <a:rPr lang="en-GB" i="1" dirty="0" smtClean="0"/>
              <a:t>aw </a:t>
            </a:r>
            <a:r>
              <a:rPr lang="en-GB" i="1" dirty="0" smtClean="0"/>
              <a:t>4/2014</a:t>
            </a:r>
            <a:r>
              <a:rPr lang="en-GB" i="1" dirty="0" smtClean="0"/>
              <a:t>, citizen security law. </a:t>
            </a:r>
            <a:r>
              <a:rPr lang="es-ES" dirty="0" smtClean="0"/>
              <a:t>( L.O. </a:t>
            </a:r>
            <a:r>
              <a:rPr lang="ca-ES" i="1" dirty="0" smtClean="0"/>
              <a:t>4/2015, 30th of </a:t>
            </a:r>
            <a:r>
              <a:rPr lang="ca-ES" i="1" dirty="0" err="1" smtClean="0"/>
              <a:t>march</a:t>
            </a:r>
            <a:r>
              <a:rPr lang="ca-ES" i="1" dirty="0" smtClean="0"/>
              <a:t>, de “</a:t>
            </a:r>
            <a:r>
              <a:rPr lang="ca-ES" i="1" dirty="0" err="1" smtClean="0"/>
              <a:t>protección</a:t>
            </a:r>
            <a:r>
              <a:rPr lang="ca-ES" i="1" dirty="0" smtClean="0"/>
              <a:t> de la </a:t>
            </a:r>
            <a:r>
              <a:rPr lang="ca-ES" i="1" dirty="0" err="1" smtClean="0"/>
              <a:t>seguridad</a:t>
            </a:r>
            <a:r>
              <a:rPr lang="ca-ES" i="1" dirty="0" smtClean="0"/>
              <a:t> </a:t>
            </a:r>
            <a:r>
              <a:rPr lang="ca-ES" i="1" dirty="0" err="1" smtClean="0"/>
              <a:t>ciudadana</a:t>
            </a:r>
            <a:r>
              <a:rPr lang="ca-ES" i="1" dirty="0" smtClean="0"/>
              <a:t>” </a:t>
            </a:r>
            <a:r>
              <a:rPr lang="ca-ES" dirty="0" smtClean="0">
                <a:solidFill>
                  <a:schemeClr val="tx1"/>
                </a:solidFill>
              </a:rPr>
              <a:t>(l</a:t>
            </a:r>
            <a:r>
              <a:rPr lang="en-US" dirty="0" err="1" smtClean="0">
                <a:solidFill>
                  <a:schemeClr val="tx1"/>
                </a:solidFill>
              </a:rPr>
              <a:t>arge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fines, </a:t>
            </a:r>
            <a:r>
              <a:rPr lang="en-US" dirty="0" smtClean="0">
                <a:solidFill>
                  <a:schemeClr val="tx1"/>
                </a:solidFill>
              </a:rPr>
              <a:t>human rights limitation e.g. demonstrations, </a:t>
            </a:r>
            <a:r>
              <a:rPr lang="en-US" dirty="0">
                <a:solidFill>
                  <a:schemeClr val="tx1"/>
                </a:solidFill>
              </a:rPr>
              <a:t>freedom of </a:t>
            </a:r>
            <a:r>
              <a:rPr lang="en-US" dirty="0" smtClean="0">
                <a:solidFill>
                  <a:schemeClr val="tx1"/>
                </a:solidFill>
              </a:rPr>
              <a:t>speech, free movement of persons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stop and search process, etc</a:t>
            </a:r>
            <a:r>
              <a:rPr lang="en-US" dirty="0" smtClean="0">
                <a:solidFill>
                  <a:schemeClr val="tx1"/>
                </a:solidFill>
              </a:rPr>
              <a:t>.).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b="1" dirty="0" smtClean="0"/>
              <a:t>Appeal </a:t>
            </a:r>
            <a:r>
              <a:rPr lang="en-US" b="1" dirty="0"/>
              <a:t>in the</a:t>
            </a:r>
            <a:r>
              <a:rPr lang="en-US" dirty="0"/>
              <a:t> Constitutional Court</a:t>
            </a:r>
            <a:endParaRPr lang="ca-ES" dirty="0" smtClean="0"/>
          </a:p>
          <a:p>
            <a:endParaRPr lang="ca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10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116465"/>
            <a:ext cx="1613629" cy="12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		</a:t>
            </a:r>
            <a:r>
              <a:rPr lang="en-US" sz="1600" b="1" dirty="0">
                <a:solidFill>
                  <a:schemeClr val="accent3"/>
                </a:solidFill>
              </a:rPr>
              <a:t>Tensions between Freedom and Security in Contemporary World</a:t>
            </a:r>
            <a:endParaRPr lang="es-ES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- </a:t>
            </a:r>
            <a:r>
              <a:rPr lang="ca-ES" b="1" dirty="0" err="1" smtClean="0"/>
              <a:t>Ley</a:t>
            </a:r>
            <a:r>
              <a:rPr lang="ca-ES" b="1" dirty="0" smtClean="0"/>
              <a:t> 36/2015, de Seguridad Nacional</a:t>
            </a:r>
            <a:r>
              <a:rPr lang="ca-ES" dirty="0" smtClean="0"/>
              <a:t>: “</a:t>
            </a:r>
            <a:r>
              <a:rPr lang="en-US" dirty="0"/>
              <a:t>situation of interest for National Security ", directed by the President of the Government. Creates the </a:t>
            </a:r>
            <a:r>
              <a:rPr lang="en-US" b="1" dirty="0"/>
              <a:t>Sectoral Conference for National Security Affairs</a:t>
            </a:r>
            <a:r>
              <a:rPr lang="en-US" dirty="0"/>
              <a:t>, </a:t>
            </a:r>
            <a:r>
              <a:rPr lang="en-US" dirty="0" smtClean="0"/>
              <a:t>organ </a:t>
            </a:r>
            <a:r>
              <a:rPr lang="en-US" dirty="0"/>
              <a:t>of inter-administrative </a:t>
            </a:r>
            <a:r>
              <a:rPr lang="en-US" dirty="0" smtClean="0"/>
              <a:t>cooperation and also with the private sector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11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293096"/>
            <a:ext cx="273734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Tensions between Freedom and Security in Contemporary World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s-ES" b="1" dirty="0" err="1" smtClean="0">
                <a:solidFill>
                  <a:schemeClr val="accent1"/>
                </a:solidFill>
              </a:rPr>
              <a:t>Two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current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examples</a:t>
            </a:r>
            <a:endParaRPr lang="es-ES" b="1" dirty="0">
              <a:solidFill>
                <a:schemeClr val="accent1"/>
              </a:solidFill>
            </a:endParaRPr>
          </a:p>
          <a:p>
            <a:pPr algn="just"/>
            <a:r>
              <a:rPr lang="es-ES" dirty="0" smtClean="0"/>
              <a:t>USA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www.univision.com/noticias/politica/una-semana-13-polemicas-ordenes-ejecutivas-asi-han-sido-los-primeros-siete-dias-de-trump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www.telemundo47.com/noticias/eeuu/Juez-federal-detiene-orden-ejecutiva-trump-412744703.html</a:t>
            </a:r>
            <a:endParaRPr lang="es-ES" dirty="0" smtClean="0"/>
          </a:p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6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Tensions between Freedom and Security in Contemporary World</a:t>
            </a:r>
            <a:endParaRPr lang="es-ES" sz="4000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France</a:t>
            </a:r>
          </a:p>
          <a:p>
            <a:pPr marL="0" lvl="0" indent="0">
              <a:buNone/>
            </a:pPr>
            <a:r>
              <a:rPr lang="es-ES" dirty="0" smtClean="0">
                <a:solidFill>
                  <a:prstClr val="black"/>
                </a:solidFill>
                <a:hlinkClick r:id="rId2"/>
              </a:rPr>
              <a:t>http://www.elmundo.es/internacional/2016/03/30/56fbae1646163f887e8b4582.html</a:t>
            </a:r>
            <a:endParaRPr lang="es-E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" dirty="0">
                <a:solidFill>
                  <a:prstClr val="black"/>
                </a:solidFill>
                <a:hlinkClick r:id="rId3"/>
              </a:rPr>
              <a:t>https://www.es.amnesty.org/en-que-estamos/noticias/noticia/articulo/francia-la-renovacion-del-estado-de-excepcion-amenaza-con-normalizar-medidas-de-emergencia</a:t>
            </a:r>
            <a:r>
              <a:rPr lang="es-ES" dirty="0" smtClean="0">
                <a:solidFill>
                  <a:prstClr val="black"/>
                </a:solidFill>
                <a:hlinkClick r:id="rId3"/>
              </a:rPr>
              <a:t>/</a:t>
            </a:r>
            <a:endParaRPr lang="es-E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E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s-ES" dirty="0" smtClean="0">
                <a:solidFill>
                  <a:prstClr val="black"/>
                </a:solidFill>
                <a:hlinkClick r:id="rId4"/>
              </a:rPr>
              <a:t>www.lavozdegalicia.es/noticia/internacional/2017/11/01/macron-permanente-estado-excepcion-francia/0003_201711G1P21991.htm</a:t>
            </a:r>
            <a:endParaRPr lang="es-E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0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		</a:t>
            </a:r>
            <a:br>
              <a:rPr lang="en-US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1600" b="1" dirty="0" smtClean="0">
                <a:solidFill>
                  <a:schemeClr val="accent3"/>
                </a:solidFill>
              </a:rPr>
              <a:t>Tensions </a:t>
            </a:r>
            <a:r>
              <a:rPr lang="en-US" sz="1600" b="1" dirty="0">
                <a:solidFill>
                  <a:schemeClr val="accent3"/>
                </a:solidFill>
              </a:rPr>
              <a:t>between Freedom and Security in Contemporary World</a:t>
            </a:r>
            <a:r>
              <a:rPr lang="en-US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</a:t>
            </a:r>
            <a:endParaRPr lang="es-ES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528392" cy="4309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3995936" y="2890391"/>
            <a:ext cx="4752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smtClean="0"/>
              <a:t>THANK YOU FOR YOUR ATTENTION.</a:t>
            </a:r>
          </a:p>
          <a:p>
            <a:endParaRPr lang="ca-ES" dirty="0" smtClean="0"/>
          </a:p>
          <a:p>
            <a:r>
              <a:rPr lang="ca-ES" sz="2800" b="1" dirty="0" smtClean="0"/>
              <a:t>Q </a:t>
            </a:r>
            <a:r>
              <a:rPr lang="ca-ES" sz="2800" b="1" dirty="0" err="1" smtClean="0"/>
              <a:t>and</a:t>
            </a:r>
            <a:r>
              <a:rPr lang="ca-ES" sz="2800" b="1" dirty="0" smtClean="0"/>
              <a:t> A.</a:t>
            </a:r>
            <a:endParaRPr lang="ca-ES" b="1" dirty="0" smtClean="0"/>
          </a:p>
          <a:p>
            <a:endParaRPr lang="ca-ES" dirty="0" smtClean="0"/>
          </a:p>
          <a:p>
            <a:r>
              <a:rPr lang="ca-ES" b="1" i="1" dirty="0" smtClean="0"/>
              <a:t>Joan Lluís Pérez </a:t>
            </a:r>
            <a:r>
              <a:rPr lang="ca-ES" b="1" i="1" dirty="0" err="1" smtClean="0"/>
              <a:t>Francesch</a:t>
            </a:r>
            <a:endParaRPr lang="ca-ES" b="1" i="1" dirty="0" smtClean="0"/>
          </a:p>
          <a:p>
            <a:r>
              <a:rPr lang="ca-ES" dirty="0" smtClean="0"/>
              <a:t>joanlluis.perez.francesch@uab.cat</a:t>
            </a:r>
            <a:endParaRPr lang="ca-ES" dirty="0"/>
          </a:p>
          <a:p>
            <a:endParaRPr lang="ca-ES" dirty="0"/>
          </a:p>
        </p:txBody>
      </p:sp>
      <p:pic>
        <p:nvPicPr>
          <p:cNvPr id="2050" name="Picture 2" descr="C:\Users\jllperez\Documents\LOGO 5 BIS_0.img_assist_proper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00" y="2252216"/>
            <a:ext cx="154496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llperez\Desktop\logo_ic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132856"/>
            <a:ext cx="1368153" cy="7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2204864"/>
            <a:ext cx="6345260" cy="709865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			THE </a:t>
            </a:r>
            <a:r>
              <a:rPr lang="en-US" sz="1600" b="1" dirty="0">
                <a:latin typeface="Aldhabi" panose="01000000000000000000" pitchFamily="2" charset="-78"/>
                <a:cs typeface="Aldhabi" panose="01000000000000000000" pitchFamily="2" charset="-78"/>
              </a:rPr>
              <a:t>FUTURE OF DEMOCRACY: </a:t>
            </a:r>
            <a:br>
              <a:rPr lang="en-US" sz="16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1600" b="1" dirty="0">
                <a:latin typeface="Aldhabi" panose="01000000000000000000" pitchFamily="2" charset="-78"/>
                <a:cs typeface="Aldhabi" panose="01000000000000000000" pitchFamily="2" charset="-78"/>
              </a:rPr>
              <a:t>				</a:t>
            </a:r>
            <a:r>
              <a:rPr lang="en-US" sz="1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LIBERTY </a:t>
            </a:r>
            <a:r>
              <a:rPr lang="en-US" sz="1600" b="1" dirty="0">
                <a:latin typeface="Aldhabi" panose="01000000000000000000" pitchFamily="2" charset="-78"/>
                <a:cs typeface="Aldhabi" panose="01000000000000000000" pitchFamily="2" charset="-78"/>
              </a:rPr>
              <a:t>VS SECURITY</a:t>
            </a:r>
            <a:endParaRPr lang="es-ES" sz="1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 smtClean="0">
                <a:solidFill>
                  <a:schemeClr val="tx1"/>
                </a:solidFill>
              </a:rPr>
              <a:t>The rising tension between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values of liberty and security in the social and democratic state of law is our object </a:t>
            </a:r>
            <a:r>
              <a:rPr lang="en-US" b="1" dirty="0" smtClean="0">
                <a:solidFill>
                  <a:schemeClr val="tx1"/>
                </a:solidFill>
              </a:rPr>
              <a:t>of study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- We have focused on three fields</a:t>
            </a:r>
            <a:r>
              <a:rPr lang="ca-ES" dirty="0" smtClean="0">
                <a:solidFill>
                  <a:schemeClr val="tx1"/>
                </a:solidFill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GB" dirty="0" smtClean="0"/>
              <a:t>International terrorism threats and transnational criminality. </a:t>
            </a:r>
          </a:p>
          <a:p>
            <a:pPr marL="514350" indent="-514350" algn="just">
              <a:buAutoNum type="alphaLcParenR"/>
            </a:pPr>
            <a:r>
              <a:rPr lang="en-GB" dirty="0" smtClean="0"/>
              <a:t>Cyber security.</a:t>
            </a:r>
          </a:p>
          <a:p>
            <a:pPr marL="514350" indent="-514350" algn="just">
              <a:buAutoNum type="alphaLcParenR"/>
            </a:pPr>
            <a:r>
              <a:rPr lang="en-GB" dirty="0" smtClean="0"/>
              <a:t>civility and coexistence in our local context.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03648" y="548681"/>
            <a:ext cx="54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C000"/>
              </a:solidFill>
            </a:endParaRP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Tensions </a:t>
            </a:r>
            <a:r>
              <a:rPr lang="en-US" b="1" dirty="0">
                <a:solidFill>
                  <a:schemeClr val="accent3"/>
                </a:solidFill>
              </a:rPr>
              <a:t>between</a:t>
            </a:r>
            <a:r>
              <a:rPr lang="en-US" b="1" dirty="0">
                <a:solidFill>
                  <a:srgbClr val="FFC000"/>
                </a:solidFill>
              </a:rPr>
              <a:t> Freedom and Security in Contemporary World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6441" y="620689"/>
            <a:ext cx="6345260" cy="101627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FFC000"/>
                </a:solidFill>
                <a:ea typeface="+mn-ea"/>
                <a:cs typeface="+mn-cs"/>
              </a:rPr>
              <a:t>Tensions </a:t>
            </a:r>
            <a:r>
              <a:rPr lang="en-US" sz="1800" b="1" dirty="0">
                <a:solidFill>
                  <a:srgbClr val="FFC000"/>
                </a:solidFill>
                <a:ea typeface="+mn-ea"/>
                <a:cs typeface="+mn-cs"/>
              </a:rPr>
              <a:t>between Freedom and Security in Contemporary World</a:t>
            </a:r>
            <a:endParaRPr lang="es-ES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jllperez\AppData\Local\Temp\Statue-de-la-liberte-new-yo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420888"/>
            <a:ext cx="264876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3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470" r="9213"/>
          <a:stretch/>
        </p:blipFill>
        <p:spPr>
          <a:xfrm>
            <a:off x="1835696" y="2276901"/>
            <a:ext cx="5719731" cy="41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3" y="4725144"/>
            <a:ext cx="2143125" cy="16295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6441" y="764705"/>
            <a:ext cx="6297847" cy="108011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C000"/>
                </a:solidFill>
                <a:ea typeface="+mn-ea"/>
                <a:cs typeface="+mn-cs"/>
              </a:rPr>
              <a:t>Tensions between Freedom and Security in Contemporary World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6440" y="2204865"/>
            <a:ext cx="7377967" cy="4032448"/>
          </a:xfrm>
        </p:spPr>
        <p:txBody>
          <a:bodyPr/>
          <a:lstStyle/>
          <a:p>
            <a:pPr algn="just"/>
            <a:r>
              <a:rPr lang="en-US" dirty="0"/>
              <a:t>Why are fundamental rights </a:t>
            </a:r>
            <a:r>
              <a:rPr lang="en-US" dirty="0" smtClean="0"/>
              <a:t>important?</a:t>
            </a:r>
          </a:p>
          <a:p>
            <a:pPr algn="just"/>
            <a:r>
              <a:rPr lang="en-GB" dirty="0" smtClean="0"/>
              <a:t>There is an “constitutional culture” way of thinking and doing based on liberty.</a:t>
            </a:r>
          </a:p>
          <a:p>
            <a:pPr algn="just"/>
            <a:r>
              <a:rPr lang="en-US" dirty="0"/>
              <a:t>What is the meaning of political freedom</a:t>
            </a:r>
            <a:r>
              <a:rPr lang="en-GB" dirty="0" smtClean="0"/>
              <a:t>: </a:t>
            </a:r>
            <a:r>
              <a:rPr lang="en-US" dirty="0"/>
              <a:t>to </a:t>
            </a:r>
            <a:r>
              <a:rPr lang="en-US" dirty="0" smtClean="0"/>
              <a:t>abide </a:t>
            </a:r>
            <a:r>
              <a:rPr lang="en-US" dirty="0"/>
              <a:t>by the </a:t>
            </a:r>
            <a:r>
              <a:rPr lang="en-US" dirty="0" smtClean="0"/>
              <a:t>rules.</a:t>
            </a:r>
            <a:r>
              <a:rPr lang="en-GB" dirty="0" smtClean="0"/>
              <a:t> The issue here is how is the law made and </a:t>
            </a:r>
            <a:r>
              <a:rPr lang="ca-ES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guaranteed.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hat </a:t>
            </a:r>
            <a:r>
              <a:rPr lang="en-US" dirty="0" smtClean="0">
                <a:solidFill>
                  <a:schemeClr val="tx1"/>
                </a:solidFill>
              </a:rPr>
              <a:t>kind of guarantees justice system offers and how they are used to delimit the abuse of authority(political power).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6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345260" cy="106990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FFC000"/>
                </a:solidFill>
              </a:rPr>
              <a:t>Tensions </a:t>
            </a:r>
            <a:r>
              <a:rPr lang="en-US" sz="1800" b="1" dirty="0">
                <a:solidFill>
                  <a:srgbClr val="FFC000"/>
                </a:solidFill>
              </a:rPr>
              <a:t>between Freedom and Security in Contemporary World</a:t>
            </a:r>
            <a:r>
              <a:rPr lang="en-US" sz="4000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What comes after the 9/11 terrorist attacks</a:t>
            </a:r>
            <a:r>
              <a:rPr lang="ca-ES" dirty="0" smtClean="0"/>
              <a:t>: </a:t>
            </a:r>
          </a:p>
          <a:p>
            <a:pPr marL="0" indent="0" algn="just">
              <a:buNone/>
            </a:pPr>
            <a:r>
              <a:rPr lang="ca-ES" dirty="0"/>
              <a:t>	</a:t>
            </a:r>
            <a:r>
              <a:rPr lang="ca-ES" dirty="0" smtClean="0"/>
              <a:t>- </a:t>
            </a:r>
            <a:r>
              <a:rPr lang="en-GB" dirty="0"/>
              <a:t>O</a:t>
            </a:r>
            <a:r>
              <a:rPr lang="en-GB" dirty="0" smtClean="0"/>
              <a:t>bsession for security reinforcement</a:t>
            </a:r>
            <a:r>
              <a:rPr lang="es-ES" dirty="0" smtClean="0"/>
              <a:t>.</a:t>
            </a:r>
          </a:p>
          <a:p>
            <a:pPr algn="just"/>
            <a:r>
              <a:rPr lang="en-US" dirty="0" smtClean="0"/>
              <a:t>What kind of security: global </a:t>
            </a:r>
            <a:r>
              <a:rPr lang="en-US" dirty="0"/>
              <a:t>threats, internal and external security of the state </a:t>
            </a:r>
            <a:r>
              <a:rPr lang="en-US" dirty="0" smtClean="0"/>
              <a:t>become the same thing</a:t>
            </a:r>
            <a:r>
              <a:rPr lang="en-US" dirty="0"/>
              <a:t>, </a:t>
            </a:r>
            <a:r>
              <a:rPr lang="en-US" dirty="0" smtClean="0"/>
              <a:t>fear management</a:t>
            </a:r>
            <a:r>
              <a:rPr lang="ca-ES" dirty="0" smtClean="0"/>
              <a:t>. </a:t>
            </a:r>
          </a:p>
          <a:p>
            <a:pPr algn="just"/>
            <a:r>
              <a:rPr lang="ca-ES" dirty="0" err="1" smtClean="0"/>
              <a:t>Financial</a:t>
            </a:r>
            <a:r>
              <a:rPr lang="ca-ES" dirty="0" smtClean="0"/>
              <a:t> crisis of </a:t>
            </a:r>
            <a:r>
              <a:rPr lang="en-GB" dirty="0" smtClean="0"/>
              <a:t>2007 makes it worse.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Welfare State </a:t>
            </a:r>
            <a:r>
              <a:rPr lang="en-US" b="1" dirty="0" smtClean="0">
                <a:solidFill>
                  <a:schemeClr val="tx1"/>
                </a:solidFill>
              </a:rPr>
              <a:t>crisis.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US" dirty="0"/>
              <a:t>State crisis in a supra-state, </a:t>
            </a:r>
            <a:r>
              <a:rPr lang="en-US" dirty="0" smtClean="0"/>
              <a:t>interstate and </a:t>
            </a:r>
            <a:r>
              <a:rPr lang="en-US" dirty="0"/>
              <a:t>globalized environment. Priority is given to the existential security of the State and its citizens, in a context of structural crisis that </a:t>
            </a:r>
            <a:r>
              <a:rPr lang="en-US" dirty="0" smtClean="0"/>
              <a:t>every State will have to readjust their role and its own  functions.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Guarantee total security is impossible.</a:t>
            </a:r>
          </a:p>
          <a:p>
            <a:pPr algn="just"/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		</a:t>
            </a:r>
            <a:r>
              <a:rPr lang="en-US" sz="1800" b="1" dirty="0">
                <a:solidFill>
                  <a:srgbClr val="FFC000"/>
                </a:solidFill>
              </a:rPr>
              <a:t> Tensions between Freedom and Security in Contemporary World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GB" dirty="0" smtClean="0"/>
              <a:t>To decide who are the enemies: such as </a:t>
            </a:r>
            <a:r>
              <a:rPr lang="en-GB" dirty="0" err="1" smtClean="0"/>
              <a:t>Daesh</a:t>
            </a:r>
            <a:r>
              <a:rPr lang="en-GB" dirty="0" smtClean="0"/>
              <a:t>, Boko Haram, Al Qaeda, so on. Which are very confusing due to their environment to determinate </a:t>
            </a:r>
            <a:r>
              <a:rPr lang="en-GB" dirty="0" smtClean="0"/>
              <a:t>so (global and </a:t>
            </a:r>
            <a:r>
              <a:rPr lang="en-GB" dirty="0" err="1" smtClean="0"/>
              <a:t>undeterminated</a:t>
            </a:r>
            <a:r>
              <a:rPr lang="en-GB" dirty="0" smtClean="0"/>
              <a:t>).</a:t>
            </a:r>
            <a:endParaRPr lang="en-GB" dirty="0" smtClean="0"/>
          </a:p>
          <a:p>
            <a:pPr algn="just"/>
            <a:r>
              <a:rPr lang="en-GB" dirty="0" smtClean="0"/>
              <a:t>As a consequence: Politicians can make few statements which can be very populist, xenophobe and can increase the hate speech against </a:t>
            </a:r>
            <a:r>
              <a:rPr lang="en-GB" dirty="0" smtClean="0"/>
              <a:t>refugees and no national people.</a:t>
            </a:r>
            <a:endParaRPr lang="en-GB" dirty="0" smtClean="0"/>
          </a:p>
          <a:p>
            <a:pPr algn="just"/>
            <a:r>
              <a:rPr lang="en-US" dirty="0" smtClean="0"/>
              <a:t>The fear and the </a:t>
            </a:r>
            <a:r>
              <a:rPr lang="en-US" dirty="0"/>
              <a:t>feeling of </a:t>
            </a:r>
            <a:r>
              <a:rPr lang="en-US" dirty="0" smtClean="0"/>
              <a:t>insecurity have spread.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>
                <a:solidFill>
                  <a:srgbClr val="FF0000"/>
                </a:solidFill>
              </a:rPr>
              <a:t>the threats of radicalized </a:t>
            </a:r>
            <a:r>
              <a:rPr lang="en-US" b="1" dirty="0" smtClean="0">
                <a:solidFill>
                  <a:srgbClr val="FF0000"/>
                </a:solidFill>
              </a:rPr>
              <a:t>jihadists </a:t>
            </a:r>
            <a:r>
              <a:rPr lang="en-US" b="1" dirty="0">
                <a:solidFill>
                  <a:srgbClr val="FF0000"/>
                </a:solidFill>
              </a:rPr>
              <a:t>groups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taking any measure will have an effect on everyone. </a:t>
            </a:r>
            <a:r>
              <a:rPr lang="en-US" dirty="0" smtClean="0"/>
              <a:t>It </a:t>
            </a:r>
            <a:r>
              <a:rPr lang="en-US" dirty="0"/>
              <a:t>is necessary to </a:t>
            </a:r>
            <a:r>
              <a:rPr lang="en-US" dirty="0" smtClean="0"/>
              <a:t>foresee knowing the expenses. 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Tensions between Freedom and Security in Contemporary World</a:t>
            </a:r>
            <a:endParaRPr lang="es-ES" sz="44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6441" y="2489201"/>
            <a:ext cx="6345260" cy="374811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What kind of problem occurs:</a:t>
            </a:r>
          </a:p>
          <a:p>
            <a:pPr algn="just">
              <a:buFontTx/>
              <a:buChar char="-"/>
            </a:pPr>
            <a:r>
              <a:rPr lang="en-US" dirty="0" smtClean="0"/>
              <a:t>Modify </a:t>
            </a:r>
            <a:r>
              <a:rPr lang="en-US" dirty="0"/>
              <a:t>the institutional schemes of the rule of law </a:t>
            </a:r>
            <a:r>
              <a:rPr lang="en-US" dirty="0" smtClean="0"/>
              <a:t>(checks and balances, </a:t>
            </a:r>
            <a:r>
              <a:rPr lang="en-US" dirty="0"/>
              <a:t>guarantee fundamental rights, </a:t>
            </a:r>
            <a:r>
              <a:rPr lang="en-US" dirty="0" smtClean="0"/>
              <a:t>rule of law).</a:t>
            </a:r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/>
              <a:t>Strengthening </a:t>
            </a:r>
            <a:r>
              <a:rPr lang="en-US" dirty="0"/>
              <a:t>security can lead to a kind of permanent or normalized </a:t>
            </a:r>
            <a:r>
              <a:rPr lang="en-US" u="sng" dirty="0" smtClean="0">
                <a:solidFill>
                  <a:schemeClr val="accent1"/>
                </a:solidFill>
              </a:rPr>
              <a:t>state of exception </a:t>
            </a:r>
            <a:r>
              <a:rPr lang="en-US" u="sng" dirty="0" smtClean="0"/>
              <a:t>(</a:t>
            </a:r>
            <a:r>
              <a:rPr lang="es-ES" dirty="0"/>
              <a:t>Carl </a:t>
            </a:r>
            <a:r>
              <a:rPr lang="es-ES" dirty="0" smtClean="0"/>
              <a:t>Schmitt)</a:t>
            </a:r>
            <a:r>
              <a:rPr lang="en-US" dirty="0" smtClean="0"/>
              <a:t>.</a:t>
            </a:r>
            <a:endParaRPr lang="ca-ES" dirty="0" smtClean="0"/>
          </a:p>
          <a:p>
            <a:pPr algn="just">
              <a:buFontTx/>
              <a:buChar char="-"/>
            </a:pPr>
            <a:r>
              <a:rPr lang="ca-ES" dirty="0" smtClean="0"/>
              <a:t> “</a:t>
            </a:r>
            <a:r>
              <a:rPr lang="ca-ES" i="1" dirty="0" err="1" smtClean="0"/>
              <a:t>Patriot</a:t>
            </a:r>
            <a:r>
              <a:rPr lang="ca-ES" i="1" dirty="0" smtClean="0"/>
              <a:t> </a:t>
            </a:r>
            <a:r>
              <a:rPr lang="ca-ES" i="1" dirty="0" err="1" smtClean="0"/>
              <a:t>Act</a:t>
            </a:r>
            <a:r>
              <a:rPr lang="ca-ES" dirty="0" smtClean="0"/>
              <a:t>” in </a:t>
            </a:r>
            <a:r>
              <a:rPr lang="ca-ES" dirty="0" err="1" smtClean="0"/>
              <a:t>the</a:t>
            </a:r>
            <a:r>
              <a:rPr lang="ca-ES" dirty="0" smtClean="0"/>
              <a:t> USA. </a:t>
            </a:r>
          </a:p>
          <a:p>
            <a:pPr algn="just">
              <a:buFontTx/>
              <a:buChar char="-"/>
            </a:pPr>
            <a:r>
              <a:rPr lang="en-GB" dirty="0" smtClean="0"/>
              <a:t> Guantánamo prisoners issue. </a:t>
            </a:r>
          </a:p>
          <a:p>
            <a:pPr algn="just">
              <a:buFontTx/>
              <a:buChar char="-"/>
            </a:pPr>
            <a:r>
              <a:rPr lang="en-GB" dirty="0" smtClean="0"/>
              <a:t>“We are” going toward a police state</a:t>
            </a:r>
            <a:r>
              <a:rPr lang="en-GB" i="1" dirty="0" smtClean="0"/>
              <a:t>. </a:t>
            </a:r>
          </a:p>
          <a:p>
            <a:pPr algn="just">
              <a:buFontTx/>
              <a:buChar char="-"/>
            </a:pPr>
            <a:r>
              <a:rPr lang="en-GB" dirty="0" smtClean="0"/>
              <a:t>The intelligent agencies have a new role</a:t>
            </a:r>
            <a:r>
              <a:rPr lang="ca-ES" dirty="0" smtClean="0"/>
              <a:t>. </a:t>
            </a:r>
            <a:r>
              <a:rPr lang="ca-ES" dirty="0" err="1" smtClean="0"/>
              <a:t>Prevention</a:t>
            </a:r>
            <a:r>
              <a:rPr lang="ca-ES" dirty="0" smtClean="0"/>
              <a:t>.</a:t>
            </a:r>
            <a:endParaRPr lang="ca-ES" dirty="0" smtClean="0"/>
          </a:p>
          <a:p>
            <a:pPr algn="just">
              <a:buFontTx/>
              <a:buChar char="-"/>
            </a:pPr>
            <a:endParaRPr lang="ca-ES" dirty="0"/>
          </a:p>
          <a:p>
            <a:pPr marL="0" indent="0" algn="just">
              <a:buNone/>
            </a:pPr>
            <a:endParaRPr lang="ca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2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345260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	</a:t>
            </a:r>
            <a:r>
              <a:rPr lang="en-US" sz="1800" b="1" dirty="0">
                <a:solidFill>
                  <a:schemeClr val="accent3"/>
                </a:solidFill>
              </a:rPr>
              <a:t> Tensions between Freedom and Security in Contemporary World</a:t>
            </a:r>
            <a:endParaRPr lang="es-ES" sz="3600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" b="1" dirty="0" err="1"/>
              <a:t>Restriction</a:t>
            </a:r>
            <a:r>
              <a:rPr lang="es-ES" b="1" dirty="0"/>
              <a:t> of </a:t>
            </a:r>
            <a:r>
              <a:rPr lang="es-ES" b="1" dirty="0" err="1"/>
              <a:t>rights</a:t>
            </a:r>
            <a:r>
              <a:rPr lang="es-ES" b="1" dirty="0"/>
              <a:t> </a:t>
            </a:r>
            <a:r>
              <a:rPr lang="es-ES" b="1" dirty="0" err="1"/>
              <a:t>guarantees</a:t>
            </a:r>
            <a:r>
              <a:rPr lang="ca-ES" dirty="0" smtClean="0"/>
              <a:t>(</a:t>
            </a:r>
            <a:r>
              <a:rPr lang="en-GB" dirty="0" smtClean="0"/>
              <a:t>the numbers of days of preventive detention has increased</a:t>
            </a:r>
            <a:r>
              <a:rPr lang="ca-ES" dirty="0" smtClean="0"/>
              <a:t>, </a:t>
            </a:r>
            <a:r>
              <a:rPr lang="en-GB" dirty="0" smtClean="0"/>
              <a:t>communication control, search warrants and preventive controls</a:t>
            </a:r>
            <a:r>
              <a:rPr lang="es-ES" dirty="0" smtClean="0"/>
              <a:t>.</a:t>
            </a:r>
            <a:r>
              <a:rPr lang="ca-ES" dirty="0" smtClean="0"/>
              <a:t>)</a:t>
            </a:r>
          </a:p>
          <a:p>
            <a:pPr algn="just">
              <a:buFontTx/>
              <a:buChar char="-"/>
            </a:pPr>
            <a:r>
              <a:rPr lang="en-US" b="1" dirty="0"/>
              <a:t>Extreme cases</a:t>
            </a:r>
            <a:r>
              <a:rPr lang="en-US" dirty="0"/>
              <a:t>: "flights of the CIA", torture, illegal evidence obtained abroad, "hot" return on the border, etc</a:t>
            </a:r>
            <a:r>
              <a:rPr lang="en-US" dirty="0" smtClean="0"/>
              <a:t>.</a:t>
            </a:r>
          </a:p>
          <a:p>
            <a:pPr algn="just">
              <a:buFontTx/>
              <a:buChar char="-"/>
            </a:pPr>
            <a:r>
              <a:rPr lang="en-GB" i="1" dirty="0" smtClean="0">
                <a:solidFill>
                  <a:schemeClr val="accent1"/>
                </a:solidFill>
              </a:rPr>
              <a:t>Very specific threats that can not be considered abstracts. </a:t>
            </a:r>
            <a:r>
              <a:rPr lang="en-GB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i="1" dirty="0" smtClean="0">
                <a:solidFill>
                  <a:schemeClr val="accent1"/>
                </a:solidFill>
              </a:rPr>
              <a:t>T</a:t>
            </a:r>
            <a:r>
              <a:rPr lang="en-US" i="1" dirty="0" smtClean="0">
                <a:solidFill>
                  <a:schemeClr val="accent1"/>
                </a:solidFill>
              </a:rPr>
              <a:t>hey </a:t>
            </a:r>
            <a:r>
              <a:rPr lang="en-US" i="1" dirty="0">
                <a:solidFill>
                  <a:schemeClr val="accent1"/>
                </a:solidFill>
              </a:rPr>
              <a:t>remain potentially a threat.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2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	</a:t>
            </a:r>
            <a:r>
              <a:rPr lang="en-US" sz="1600" b="1" dirty="0">
                <a:solidFill>
                  <a:schemeClr val="accent3"/>
                </a:solidFill>
              </a:rPr>
              <a:t>Tensions between Freedom and Security in Contemporary World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State Transformation</a:t>
            </a:r>
            <a:r>
              <a:rPr lang="en-GB" dirty="0" smtClean="0"/>
              <a:t>:</a:t>
            </a:r>
          </a:p>
          <a:p>
            <a:pPr algn="just">
              <a:buFontTx/>
              <a:buChar char="-"/>
            </a:pPr>
            <a:r>
              <a:rPr lang="en-GB" u="sng" dirty="0" smtClean="0"/>
              <a:t>Institutionally</a:t>
            </a:r>
            <a:r>
              <a:rPr lang="en-GB" dirty="0" smtClean="0"/>
              <a:t>: branch </a:t>
            </a:r>
            <a:r>
              <a:rPr lang="en-GB" dirty="0"/>
              <a:t>of the government : </a:t>
            </a:r>
            <a:r>
              <a:rPr lang="en-GB" dirty="0" smtClean="0"/>
              <a:t>e.g. National </a:t>
            </a:r>
            <a:r>
              <a:rPr lang="es-ES" dirty="0" smtClean="0"/>
              <a:t>Security Council. </a:t>
            </a:r>
            <a:endParaRPr lang="en-GB" dirty="0" smtClean="0"/>
          </a:p>
          <a:p>
            <a:pPr algn="just">
              <a:buFontTx/>
              <a:buChar char="-"/>
            </a:pPr>
            <a:r>
              <a:rPr lang="en-GB" b="1" dirty="0" smtClean="0"/>
              <a:t>Threats detection </a:t>
            </a:r>
            <a:r>
              <a:rPr lang="en-GB" dirty="0" smtClean="0"/>
              <a:t>(National security Strategies: such as maritime, </a:t>
            </a:r>
            <a:r>
              <a:rPr lang="en-GB" dirty="0" smtClean="0"/>
              <a:t>cyber </a:t>
            </a:r>
            <a:r>
              <a:rPr lang="en-GB" dirty="0" smtClean="0"/>
              <a:t>security</a:t>
            </a:r>
            <a:r>
              <a:rPr lang="en-GB" dirty="0"/>
              <a:t>, critical infrastructure protection).</a:t>
            </a:r>
            <a:endParaRPr lang="en-GB" dirty="0" smtClean="0"/>
          </a:p>
          <a:p>
            <a:pPr algn="just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Judicial review</a:t>
            </a:r>
          </a:p>
          <a:p>
            <a:pPr algn="just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Police and </a:t>
            </a:r>
            <a:r>
              <a:rPr lang="en-US" dirty="0" smtClean="0">
                <a:solidFill>
                  <a:schemeClr val="tx1"/>
                </a:solidFill>
              </a:rPr>
              <a:t>judicial c</a:t>
            </a:r>
            <a:r>
              <a:rPr lang="en-US" dirty="0" smtClean="0"/>
              <a:t>o-operation </a:t>
            </a:r>
            <a:r>
              <a:rPr lang="en-US" dirty="0"/>
              <a:t>in </a:t>
            </a:r>
            <a:r>
              <a:rPr lang="en-US" dirty="0" smtClean="0"/>
              <a:t>criminal matters.</a:t>
            </a:r>
            <a:endParaRPr lang="ca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43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875</TotalTime>
  <Words>644</Words>
  <Application>Microsoft Office PowerPoint</Application>
  <PresentationFormat>Presentación en pantalla (4:3)</PresentationFormat>
  <Paragraphs>92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Sala de reuniones Ion</vt:lpstr>
      <vt:lpstr>Joan Lluís Pérez-Francesch Universitat Autònoma de Barcelona Institut de Ciències Polítiques i Socials</vt:lpstr>
      <vt:lpstr>   THE FUTURE OF DEMOCRACY:      LIBERTY VS SECURITY</vt:lpstr>
      <vt:lpstr>Tensions between Freedom and Security in Contemporary World</vt:lpstr>
      <vt:lpstr>Tensions between Freedom and Security in Contemporary World</vt:lpstr>
      <vt:lpstr>Tensions between Freedom and Security in Contemporary World </vt:lpstr>
      <vt:lpstr>    Tensions between Freedom and Security in Contemporary World</vt:lpstr>
      <vt:lpstr>  Tensions between Freedom and Security in Contemporary World</vt:lpstr>
      <vt:lpstr>   Tensions between Freedom and Security in Contemporary World</vt:lpstr>
      <vt:lpstr> Tensions between Freedom and Security in Contemporary World</vt:lpstr>
      <vt:lpstr>    Tensions between Freedom and Security in Contemporary World</vt:lpstr>
      <vt:lpstr>   Tensions between Freedom and Security in Contemporary World</vt:lpstr>
      <vt:lpstr>Tensions between Freedom and Security in Contemporary World</vt:lpstr>
      <vt:lpstr>Tensions between Freedom and Security in Contemporary World</vt:lpstr>
      <vt:lpstr>    Tensions between Freedom and Security in Contemporary World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futur de la democràcia. Llibertat vs. seguretat</dc:title>
  <dc:creator>jllperez</dc:creator>
  <cp:lastModifiedBy>jllperez</cp:lastModifiedBy>
  <cp:revision>78</cp:revision>
  <dcterms:created xsi:type="dcterms:W3CDTF">2017-02-04T11:42:59Z</dcterms:created>
  <dcterms:modified xsi:type="dcterms:W3CDTF">2019-06-24T11:59:30Z</dcterms:modified>
</cp:coreProperties>
</file>